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Светлый стиль 1 - акцент 2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2"/>
              </a:solidFill>
            </a:ln>
          </a:top>
          <a:bottom>
            <a:ln w="12700">
              <a:solidFill>
                <a:schemeClr val="accent2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  <a:fill>
          <a:solidFill>
            <a:schemeClr val="accent2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68D230F3-CF80-4859-8CE7-A43EE81993B5}" styleName="Светлый стиль 1 - акцент 6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6"/>
              </a:solidFill>
            </a:ln>
          </a:top>
          <a:bottom>
            <a:ln w="12700">
              <a:solidFill>
                <a:schemeClr val="accent6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Style>
        <a:tcBdr/>
        <a:fill>
          <a:solidFill>
            <a:schemeClr val="accent6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6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6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D27102A9-8310-4765-A935-A1911B00CA55}" styleName="Светлый стиль 1 - акцент 4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4"/>
              </a:solidFill>
            </a:ln>
          </a:top>
          <a:bottom>
            <a:ln w="12700">
              <a:solidFill>
                <a:schemeClr val="accent4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Style>
        <a:tcBdr/>
        <a:fill>
          <a:solidFill>
            <a:schemeClr val="accent4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4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4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plotArea>
      <c:layout>
        <c:manualLayout>
          <c:layoutTarget val="inner"/>
          <c:xMode val="edge"/>
          <c:yMode val="edge"/>
          <c:x val="0.10584"/>
          <c:y val="0.18116000000000004"/>
          <c:w val="0.69361050903824562"/>
          <c:h val="0.6181300000000004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прибыль организаций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66,5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E2-4EC5-932B-05CA4E3439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Sheet1!$A$5:$A$6</c:f>
              <c:strCache>
                <c:ptCount val="2"/>
                <c:pt idx="0">
                  <c:v>на 1.04.23</c:v>
                </c:pt>
                <c:pt idx="1">
                  <c:v>на 1.04.24</c:v>
                </c:pt>
              </c:strCache>
            </c:strRef>
          </c:cat>
          <c:val>
            <c:numRef>
              <c:f>Sheet1!$B$5:$B$6</c:f>
              <c:numCache>
                <c:formatCode>#,##0.0</c:formatCode>
                <c:ptCount val="2"/>
                <c:pt idx="0">
                  <c:v>66.5</c:v>
                </c:pt>
                <c:pt idx="1">
                  <c:v>68.7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E2-4EC5-932B-05CA4E3439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убыток организаций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ru-RU">
                        <a:solidFill>
                          <a:schemeClr val="tx1"/>
                        </a:solidFill>
                      </a:rPr>
                      <a:t>-7,9</a:t>
                    </a:r>
                  </a:p>
                </c:rich>
              </c:tx>
              <c:spPr/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E2-4EC5-932B-05CA4E34399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Sheet1!$A$5:$A$6</c:f>
              <c:strCache>
                <c:ptCount val="2"/>
                <c:pt idx="0">
                  <c:v>на 1.04.23</c:v>
                </c:pt>
                <c:pt idx="1">
                  <c:v>на 1.04.24</c:v>
                </c:pt>
              </c:strCache>
            </c:strRef>
          </c:cat>
          <c:val>
            <c:numRef>
              <c:f>Sheet1!$C$5:$C$6</c:f>
              <c:numCache>
                <c:formatCode>#,##0.0</c:formatCode>
                <c:ptCount val="2"/>
                <c:pt idx="0">
                  <c:v>-7.9</c:v>
                </c:pt>
                <c:pt idx="1">
                  <c:v>-11.8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FE2-4EC5-932B-05CA4E343993}"/>
            </c:ext>
          </c:extLst>
        </c:ser>
        <c:dLbls/>
        <c:gapWidth val="88"/>
        <c:overlap val="100"/>
        <c:axId val="38945536"/>
        <c:axId val="38948224"/>
      </c:barChart>
      <c:catAx>
        <c:axId val="38945536"/>
        <c:scaling>
          <c:orientation val="minMax"/>
        </c:scaling>
        <c:axPos val="l"/>
        <c:numFmt formatCode="General" sourceLinked="0"/>
        <c:tickLblPos val="none"/>
        <c:crossAx val="38948224"/>
        <c:crossesAt val="0"/>
        <c:lblAlgn val="ctr"/>
        <c:lblOffset val="100"/>
      </c:catAx>
      <c:valAx>
        <c:axId val="38948224"/>
        <c:scaling>
          <c:orientation val="minMax"/>
          <c:max val="80"/>
          <c:min val="-15"/>
        </c:scaling>
        <c:delete val="1"/>
        <c:axPos val="b"/>
        <c:numFmt formatCode="#,##0.0" sourceLinked="1"/>
        <c:tickLblPos val="none"/>
        <c:crossAx val="38945536"/>
        <c:crosses val="autoZero"/>
        <c:crossBetween val="between"/>
        <c:majorUnit val="10"/>
        <c:minorUnit val="5"/>
      </c:valAx>
    </c:plotArea>
    <c:legend>
      <c:legendPos val="b"/>
      <c:layout>
        <c:manualLayout>
          <c:xMode val="edge"/>
          <c:yMode val="edge"/>
          <c:x val="4.6900000000000023E-3"/>
          <c:y val="0.83212000000000041"/>
          <c:w val="0.90242999999999962"/>
          <c:h val="0.10069000000000006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16782132013906256"/>
          <c:y val="0.2524900000000001"/>
          <c:w val="0.7858288065920056"/>
          <c:h val="0.4776400000000000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Ввод в действие жилья, тыс. кв. м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154,2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56-4BFE-824E-89F7D5FA336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64,2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56-4BFE-824E-89F7D5FA33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март 2023 г.</c:v>
                </c:pt>
                <c:pt idx="1">
                  <c:v>март 2024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0">
                  <c:v>154.19999999999999</c:v>
                </c:pt>
                <c:pt idx="1">
                  <c:v>64.2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56-4BFE-824E-89F7D5FA3362}"/>
            </c:ext>
          </c:extLst>
        </c:ser>
        <c:dLbls/>
        <c:axId val="66067456"/>
        <c:axId val="66127744"/>
      </c:barChart>
      <c:catAx>
        <c:axId val="660674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6127744"/>
        <c:crosses val="autoZero"/>
        <c:auto val="1"/>
        <c:lblAlgn val="ctr"/>
        <c:lblOffset val="100"/>
      </c:catAx>
      <c:valAx>
        <c:axId val="66127744"/>
        <c:scaling>
          <c:orientation val="minMax"/>
          <c:max val="200"/>
          <c:min val="0"/>
        </c:scaling>
        <c:delete val="1"/>
        <c:axPos val="l"/>
        <c:numFmt formatCode="0.00" sourceLinked="1"/>
        <c:tickLblPos val="none"/>
        <c:crossAx val="660674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6422000000000021"/>
          <c:y val="0.33527400000000035"/>
          <c:w val="0.34851600000000021"/>
          <c:h val="0.386356000000000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6349">
              <a:noFill/>
              <a:prstDash val="solid"/>
            </a:ln>
          </c:spPr>
          <c:dLbls>
            <c:dLbl>
              <c:idx val="0"/>
              <c:layout>
                <c:manualLayout>
                  <c:x val="9.9370000000000066E-3"/>
                  <c:y val="4.9884000000000039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О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брабатывающие</a:t>
                    </a:r>
                    <a:br>
                      <a:rPr lang="ru-RU">
                        <a:solidFill>
                          <a:schemeClr val="tx1"/>
                        </a:solidFill>
                      </a:rPr>
                    </a:br>
                    <a:r>
                      <a:rPr lang="ru-RU">
                        <a:solidFill>
                          <a:schemeClr val="tx1"/>
                        </a:solidFill>
                      </a:rPr>
                      <a:t>производства     </a:t>
                    </a:r>
                    <a:r>
                      <a:rPr lang="ru-RU" b="1">
                        <a:solidFill>
                          <a:schemeClr val="tx1"/>
                        </a:solidFill>
                      </a:rPr>
                      <a:t>49,5%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8C-4773-9997-43D5C16586E0}"/>
                </c:ext>
              </c:extLst>
            </c:dLbl>
            <c:dLbl>
              <c:idx val="1"/>
              <c:layout>
                <c:manualLayout>
                  <c:x val="6.1923000000000013E-2"/>
                  <c:y val="3.9773000000000031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Т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ранспорт</a:t>
                    </a:r>
                    <a:endParaRPr>
                      <a:solidFill>
                        <a:schemeClr val="tx1"/>
                      </a:solidFill>
                    </a:endParaRPr>
                  </a:p>
                  <a:p>
                    <a:r>
                      <a:rPr lang="ru-RU" b="1">
                        <a:solidFill>
                          <a:schemeClr val="tx1"/>
                        </a:solidFill>
                      </a:rPr>
                      <a:t>15,3%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8C-4773-9997-43D5C16586E0}"/>
                </c:ext>
              </c:extLst>
            </c:dLbl>
            <c:dLbl>
              <c:idx val="2"/>
              <c:layout>
                <c:manualLayout>
                  <c:x val="-1.8341000000000014E-2"/>
                  <c:y val="8.6051000000000044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Н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аука</a:t>
                    </a:r>
                    <a:endParaRPr>
                      <a:solidFill>
                        <a:schemeClr val="tx1"/>
                      </a:solidFill>
                    </a:endParaRPr>
                  </a:p>
                  <a:p>
                    <a:r>
                      <a:rPr lang="ru-RU" b="1">
                        <a:solidFill>
                          <a:schemeClr val="tx1"/>
                        </a:solidFill>
                      </a:rPr>
                      <a:t>10,7%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8C-4773-9997-43D5C16586E0}"/>
                </c:ext>
              </c:extLst>
            </c:dLbl>
            <c:dLbl>
              <c:idx val="3"/>
              <c:layout>
                <c:manualLayout>
                  <c:x val="-2.3306000000000004E-2"/>
                  <c:y val="8.7862000000000023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Э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нергетика</a:t>
                    </a:r>
                    <a:r>
                      <a:rPr lang="ru-RU" b="1">
                        <a:solidFill>
                          <a:schemeClr val="tx1"/>
                        </a:solidFill>
                      </a:rPr>
                      <a:t>          6,5%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8C-4773-9997-43D5C16586E0}"/>
                </c:ext>
              </c:extLst>
            </c:dLbl>
            <c:dLbl>
              <c:idx val="4"/>
              <c:layout>
                <c:manualLayout>
                  <c:x val="-3.9099000000000016E-2"/>
                  <c:y val="5.0678999999999995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И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нформация</a:t>
                    </a:r>
                    <a:br>
                      <a:rPr lang="ru-RU">
                        <a:solidFill>
                          <a:schemeClr val="tx1"/>
                        </a:solidFill>
                      </a:rPr>
                    </a:br>
                    <a:r>
                      <a:rPr lang="ru-RU">
                        <a:solidFill>
                          <a:schemeClr val="tx1"/>
                        </a:solidFill>
                      </a:rPr>
                      <a:t>и связь</a:t>
                    </a:r>
                    <a:endParaRPr>
                      <a:solidFill>
                        <a:schemeClr val="tx1"/>
                      </a:solidFill>
                    </a:endParaRPr>
                  </a:p>
                  <a:p>
                    <a:r>
                      <a:rPr lang="ru-RU" b="1">
                        <a:solidFill>
                          <a:schemeClr val="tx1"/>
                        </a:solidFill>
                      </a:rPr>
                      <a:t>4,5%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8C-4773-9997-43D5C16586E0}"/>
                </c:ext>
              </c:extLst>
            </c:dLbl>
            <c:dLbl>
              <c:idx val="5"/>
              <c:layout>
                <c:manualLayout>
                  <c:x val="-2.6600000000000016E-2"/>
                  <c:y val="-5.8559000000000007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З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дравоохранение</a:t>
                    </a:r>
                    <a:endParaRPr>
                      <a:solidFill>
                        <a:schemeClr val="tx1"/>
                      </a:solidFill>
                    </a:endParaRPr>
                  </a:p>
                  <a:p>
                    <a:r>
                      <a:rPr lang="ru-RU" b="1">
                        <a:solidFill>
                          <a:schemeClr val="tx1"/>
                        </a:solidFill>
                      </a:rPr>
                      <a:t>3%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8C-4773-9997-43D5C16586E0}"/>
                </c:ext>
              </c:extLst>
            </c:dLbl>
            <c:dLbl>
              <c:idx val="6"/>
              <c:layout>
                <c:manualLayout>
                  <c:x val="9.0890000000000026E-2"/>
                  <c:y val="-0.1224800000000000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С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троительство     </a:t>
                    </a:r>
                    <a:r>
                      <a:rPr lang="ru-RU" b="1">
                        <a:solidFill>
                          <a:schemeClr val="tx1"/>
                        </a:solidFill>
                      </a:rPr>
                      <a:t>1,8%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8C-4773-9997-43D5C16586E0}"/>
                </c:ext>
              </c:extLst>
            </c:dLbl>
            <c:dLbl>
              <c:idx val="7"/>
              <c:layout>
                <c:manualLayout>
                  <c:x val="0.17036100000000001"/>
                  <c:y val="-9.2740000000000027E-3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П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рочие виды</a:t>
                    </a:r>
                    <a:br>
                      <a:rPr lang="ru-RU">
                        <a:solidFill>
                          <a:schemeClr val="tx1"/>
                        </a:solidFill>
                      </a:rPr>
                    </a:br>
                    <a:r>
                      <a:rPr lang="ru-RU">
                        <a:solidFill>
                          <a:schemeClr val="tx1"/>
                        </a:solidFill>
                      </a:rPr>
                      <a:t>деятельности       </a:t>
                    </a:r>
                    <a:r>
                      <a:rPr lang="ru-RU" b="1">
                        <a:solidFill>
                          <a:schemeClr val="tx1"/>
                        </a:solidFill>
                      </a:rPr>
                      <a:t>8,7%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8C-4773-9997-43D5C1658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обрабатывающие
производства</c:v>
                </c:pt>
                <c:pt idx="1">
                  <c:v>транспортировка
и хранение</c:v>
                </c:pt>
                <c:pt idx="2">
                  <c:v>деятельность
профессиональная,
научная и
техническая</c:v>
                </c:pt>
                <c:pt idx="3">
                  <c:v>обеспечение
электроэнергией,
газом и паром</c:v>
                </c:pt>
                <c:pt idx="4">
                  <c:v>деятельность
в области
информации
и связи</c:v>
                </c:pt>
                <c:pt idx="5">
                  <c:v>деятельность
в области
здравоохранения
и соц.услуг</c:v>
                </c:pt>
                <c:pt idx="6">
                  <c:v>строительство</c:v>
                </c:pt>
                <c:pt idx="7">
                  <c:v>прочие виды
деятельности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0.51200000000000001</c:v>
                </c:pt>
                <c:pt idx="1">
                  <c:v>0.15600000000000036</c:v>
                </c:pt>
                <c:pt idx="2">
                  <c:v>8.4000000000000116E-2</c:v>
                </c:pt>
                <c:pt idx="3">
                  <c:v>7.4000000000000024E-2</c:v>
                </c:pt>
                <c:pt idx="4">
                  <c:v>3.8000000000000006E-2</c:v>
                </c:pt>
                <c:pt idx="5">
                  <c:v>2.9000000000000012E-2</c:v>
                </c:pt>
                <c:pt idx="6">
                  <c:v>2.1000000000000015E-2</c:v>
                </c:pt>
                <c:pt idx="7">
                  <c:v>8.6000000000000035E-2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18C-4773-9997-43D5C16586E0}"/>
            </c:ext>
          </c:extLst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sz="1200" b="1"/>
              <a:t>ИПЦ за месяц к декабрю предыдущего года, %</a:t>
            </a:r>
            <a:endParaRPr lang="ru-RU"/>
          </a:p>
        </c:rich>
      </c:tx>
      <c:layout>
        <c:manualLayout>
          <c:xMode val="edge"/>
          <c:yMode val="edge"/>
          <c:x val="0.12958"/>
          <c:y val="0.16931000000000004"/>
        </c:manualLayout>
      </c:layout>
    </c:title>
    <c:plotArea>
      <c:layout>
        <c:manualLayout>
          <c:layoutTarget val="inner"/>
          <c:xMode val="edge"/>
          <c:yMode val="edge"/>
          <c:x val="2.2150000000000006E-2"/>
          <c:y val="0.27281000000000022"/>
          <c:w val="0.97517000000000043"/>
          <c:h val="0.40647000000000022"/>
        </c:manualLayout>
      </c:layout>
      <c:lineChart>
        <c:grouping val="standard"/>
        <c:ser>
          <c:idx val="2"/>
          <c:order val="0"/>
          <c:tx>
            <c:strRef>
              <c:f>Sheet1!$A$2</c:f>
              <c:strCache>
                <c:ptCount val="1"/>
                <c:pt idx="0">
                  <c:v>2024 год</c:v>
                </c:pt>
              </c:strCache>
            </c:strRef>
          </c:tx>
          <c:spPr>
            <a:effectLst/>
          </c:spPr>
          <c:marker>
            <c:spPr>
              <a:effectLst/>
            </c:spPr>
          </c:marker>
          <c:dLbls>
            <c:dLbl>
              <c:idx val="0"/>
              <c:layout>
                <c:manualLayout>
                  <c:x val="-3.867000000000001E-2"/>
                  <c:y val="3.90100000000000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0,9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D1-4AEF-A3BA-1F4C176D6E1C}"/>
                </c:ext>
              </c:extLst>
            </c:dLbl>
            <c:dLbl>
              <c:idx val="1"/>
              <c:layout>
                <c:manualLayout>
                  <c:x val="-3.9730000000000015E-2"/>
                  <c:y val="3.742000000000000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1,2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D1-4AEF-A3BA-1F4C176D6E1C}"/>
                </c:ext>
              </c:extLst>
            </c:dLbl>
            <c:dLbl>
              <c:idx val="2"/>
              <c:layout>
                <c:manualLayout>
                  <c:x val="-4.0650000000000006E-2"/>
                  <c:y val="2.686000000000000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1,6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D1-4AEF-A3BA-1F4C176D6E1C}"/>
                </c:ext>
              </c:extLst>
            </c:dLbl>
            <c:dLbl>
              <c:idx val="3"/>
              <c:layout>
                <c:manualLayout>
                  <c:x val="-4.1400000000000013E-2"/>
                  <c:y val="-3.31100000000000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D1-4AEF-A3BA-1F4C176D6E1C}"/>
                </c:ext>
              </c:extLst>
            </c:dLbl>
            <c:dLbl>
              <c:idx val="4"/>
              <c:layout>
                <c:manualLayout>
                  <c:x val="-3.7500000000000006E-2"/>
                  <c:y val="-5.51900000000000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D1-4AEF-A3BA-1F4C176D6E1C}"/>
                </c:ext>
              </c:extLst>
            </c:dLbl>
            <c:dLbl>
              <c:idx val="5"/>
              <c:layout>
                <c:manualLayout>
                  <c:x val="-3.0680000000000002E-2"/>
                  <c:y val="-5.151000000000001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D1-4AEF-A3BA-1F4C176D6E1C}"/>
                </c:ext>
              </c:extLst>
            </c:dLbl>
            <c:dLbl>
              <c:idx val="6"/>
              <c:layout>
                <c:manualLayout>
                  <c:x val="-4.3830000000000022E-2"/>
                  <c:y val="-5.51900000000000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D1-4AEF-A3BA-1F4C176D6E1C}"/>
                </c:ext>
              </c:extLst>
            </c:dLbl>
            <c:dLbl>
              <c:idx val="7"/>
              <c:layout>
                <c:manualLayout>
                  <c:x val="-4.3830000000000022E-2"/>
                  <c:y val="-4.78300000000000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D1-4AEF-A3BA-1F4C176D6E1C}"/>
                </c:ext>
              </c:extLst>
            </c:dLbl>
            <c:dLbl>
              <c:idx val="8"/>
              <c:layout>
                <c:manualLayout>
                  <c:x val="-4.8700000000000014E-2"/>
                  <c:y val="-4.41500000000000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D1-4AEF-A3BA-1F4C176D6E1C}"/>
                </c:ext>
              </c:extLst>
            </c:dLbl>
            <c:dLbl>
              <c:idx val="9"/>
              <c:layout>
                <c:manualLayout>
                  <c:x val="-4.0730000000000023E-2"/>
                  <c:y val="-5.017000000000000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D1-4AEF-A3BA-1F4C176D6E1C}"/>
                </c:ext>
              </c:extLst>
            </c:dLbl>
            <c:dLbl>
              <c:idx val="10"/>
              <c:layout>
                <c:manualLayout>
                  <c:x val="-4.2700000000000037E-2"/>
                  <c:y val="-5.887000000000001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D1-4AEF-A3BA-1F4C176D6E1C}"/>
                </c:ext>
              </c:extLst>
            </c:dLbl>
            <c:dLbl>
              <c:idx val="11"/>
              <c:layout>
                <c:manualLayout>
                  <c:x val="-1.8180000000000012E-2"/>
                  <c:y val="-5.51900000000000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D1-4AEF-A3BA-1F4C176D6E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Sheet1!$B$2:$M$2</c:f>
              <c:numCache>
                <c:formatCode>0.0</c:formatCode>
                <c:ptCount val="12"/>
                <c:pt idx="0">
                  <c:v>0.9</c:v>
                </c:pt>
                <c:pt idx="1">
                  <c:v>1.2</c:v>
                </c:pt>
                <c:pt idx="2" formatCode="General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2D1-4AEF-A3BA-1F4C176D6E1C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2023 год</c:v>
                </c:pt>
              </c:strCache>
            </c:strRef>
          </c:tx>
          <c:spPr>
            <a:ln w="19050"/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480000000000006E-2"/>
                  <c:y val="-2.514000000000000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1,1</a:t>
                    </a:r>
                  </a:p>
                </c:rich>
              </c:tx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D1-4AEF-A3BA-1F4C176D6E1C}"/>
                </c:ext>
              </c:extLst>
            </c:dLbl>
            <c:dLbl>
              <c:idx val="1"/>
              <c:layout>
                <c:manualLayout>
                  <c:x val="-3.2410000000000001E-2"/>
                  <c:y val="-2.574000000000000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1,4</a:t>
                    </a:r>
                  </a:p>
                </c:rich>
              </c:tx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D1-4AEF-A3BA-1F4C176D6E1C}"/>
                </c:ext>
              </c:extLst>
            </c:dLbl>
            <c:dLbl>
              <c:idx val="2"/>
              <c:layout>
                <c:manualLayout>
                  <c:x val="-8.4800000000000066E-3"/>
                  <c:y val="-4.0180000000000014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1,8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D1-4AEF-A3BA-1F4C176D6E1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1,9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D1-4AEF-A3BA-1F4C176D6E1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2,3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D1-4AEF-A3BA-1F4C176D6E1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2,4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2D1-4AEF-A3BA-1F4C176D6E1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3,2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D1-4AEF-A3BA-1F4C176D6E1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3,6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D1-4AEF-A3BA-1F4C176D6E1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4,3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D1-4AEF-A3BA-1F4C176D6E1C}"/>
                </c:ext>
              </c:extLst>
            </c:dLbl>
            <c:dLbl>
              <c:idx val="9"/>
              <c:layout>
                <c:manualLayout>
                  <c:x val="-1.6900000000000018E-3"/>
                  <c:y val="2.6700000000000022E-3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5,3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D1-4AEF-A3BA-1F4C176D6E1C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6,3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2D1-4AEF-A3BA-1F4C176D6E1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ru-RU"/>
                      <a:t>6,9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D1-4AEF-A3BA-1F4C176D6E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Sheet1!$B$3:$M$3</c:f>
              <c:numCache>
                <c:formatCode>0.0</c:formatCode>
                <c:ptCount val="12"/>
                <c:pt idx="0">
                  <c:v>1.1000000000000001</c:v>
                </c:pt>
                <c:pt idx="1">
                  <c:v>1.4</c:v>
                </c:pt>
                <c:pt idx="2" formatCode="General">
                  <c:v>1.8</c:v>
                </c:pt>
                <c:pt idx="3">
                  <c:v>1.9000000000000001</c:v>
                </c:pt>
                <c:pt idx="4">
                  <c:v>2.2999999999999998</c:v>
                </c:pt>
                <c:pt idx="5">
                  <c:v>2.4</c:v>
                </c:pt>
                <c:pt idx="6">
                  <c:v>3.2</c:v>
                </c:pt>
                <c:pt idx="7">
                  <c:v>3.6</c:v>
                </c:pt>
                <c:pt idx="8">
                  <c:v>4.3</c:v>
                </c:pt>
                <c:pt idx="9">
                  <c:v>5.3</c:v>
                </c:pt>
                <c:pt idx="10">
                  <c:v>6.3</c:v>
                </c:pt>
                <c:pt idx="11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82D1-4AEF-A3BA-1F4C176D6E1C}"/>
            </c:ext>
          </c:extLst>
        </c:ser>
        <c:dLbls/>
        <c:marker val="1"/>
        <c:axId val="127728256"/>
        <c:axId val="145752448"/>
      </c:lineChart>
      <c:catAx>
        <c:axId val="127728256"/>
        <c:scaling>
          <c:orientation val="minMax"/>
        </c:scaling>
        <c:axPos val="b"/>
        <c:majorGridlines/>
        <c:numFmt formatCode="@" sourceLinked="0"/>
        <c:majorTickMark val="none"/>
        <c:tickLblPos val="nextTo"/>
        <c:txPr>
          <a:bodyPr rot="0" vert="horz"/>
          <a:lstStyle/>
          <a:p>
            <a:pPr>
              <a:defRPr sz="900"/>
            </a:pPr>
            <a:endParaRPr lang="ru-RU"/>
          </a:p>
        </c:txPr>
        <c:crossAx val="145752448"/>
        <c:crosses val="autoZero"/>
        <c:lblAlgn val="ctr"/>
        <c:lblOffset val="100"/>
      </c:catAx>
      <c:valAx>
        <c:axId val="145752448"/>
        <c:scaling>
          <c:orientation val="minMax"/>
          <c:max val="7"/>
          <c:min val="0"/>
        </c:scaling>
        <c:axPos val="l"/>
        <c:numFmt formatCode="0.0" sourceLinked="1"/>
        <c:majorTickMark val="none"/>
        <c:tickLblPos val="none"/>
        <c:crossAx val="127728256"/>
        <c:crosses val="autoZero"/>
        <c:crossBetween val="between"/>
        <c:majorUnit val="11"/>
        <c:minorUnit val="0.4"/>
      </c:valAx>
    </c:plotArea>
    <c:legend>
      <c:legendPos val="r"/>
      <c:legendEntry>
        <c:idx val="0"/>
        <c:txPr>
          <a:bodyPr/>
          <a:lstStyle/>
          <a:p>
            <a:pPr>
              <a:defRPr sz="9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ru-RU"/>
          </a:p>
        </c:txPr>
      </c:legendEntry>
      <c:layout>
        <c:manualLayout>
          <c:xMode val="edge"/>
          <c:yMode val="edge"/>
          <c:x val="5.8400000000000014E-2"/>
          <c:y val="0.76142000000000043"/>
          <c:w val="0.30653000000000002"/>
          <c:h val="5.9670000000000022E-2"/>
        </c:manualLayout>
      </c:layout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2455"/>
          <c:y val="6.2210000000000022E-2"/>
          <c:w val="0.38278000000000023"/>
          <c:h val="0.9268000000000004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 декабрю 2023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ru-RU"/>
                      <a:t>2,2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81-41B7-B473-6A1C408D5A1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ru-RU"/>
                      <a:t>0,6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81-41B7-B473-6A1C408D5A1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ru-RU"/>
                      <a:t>2,3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81-41B7-B473-6A1C408D5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продовольст-
веные товары</c:v>
                </c:pt>
                <c:pt idx="1">
                  <c:v>непродовольст-
венные товары</c:v>
                </c:pt>
                <c:pt idx="2">
                  <c:v>платные
услуги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0.60000000000000042</c:v>
                </c:pt>
                <c:pt idx="2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81-41B7-B473-6A1C408D5A1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 предыдущему месяцу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0,3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81-41B7-B473-6A1C408D5A1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0,3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81-41B7-B473-6A1C408D5A1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0,7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81-41B7-B473-6A1C408D5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продовольст-
веные товары</c:v>
                </c:pt>
                <c:pt idx="1">
                  <c:v>непродовольст-
венные товары</c:v>
                </c:pt>
                <c:pt idx="2">
                  <c:v>платные
услуги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0.30000000000000032</c:v>
                </c:pt>
                <c:pt idx="1">
                  <c:v>0.30000000000000021</c:v>
                </c:pt>
                <c:pt idx="2">
                  <c:v>0.7000000000000004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D81-41B7-B473-6A1C408D5A12}"/>
            </c:ext>
          </c:extLst>
        </c:ser>
        <c:dLbls>
          <c:showVal val="1"/>
        </c:dLbls>
        <c:gapWidth val="122"/>
        <c:overlap val="-3"/>
        <c:axId val="145525376"/>
        <c:axId val="145531264"/>
      </c:barChart>
      <c:catAx>
        <c:axId val="145525376"/>
        <c:scaling>
          <c:orientation val="minMax"/>
        </c:scaling>
        <c:axPos val="l"/>
        <c:numFmt formatCode="#,##0.00" sourceLinked="0"/>
        <c:tickLblPos val="nextTo"/>
        <c:spPr>
          <a:ln w="6350"/>
        </c:spPr>
        <c:txPr>
          <a:bodyPr rot="0" vert="horz" anchor="t" anchorCtr="0"/>
          <a:lstStyle/>
          <a:p>
            <a:pPr algn="just">
              <a:defRPr sz="100">
                <a:solidFill>
                  <a:schemeClr val="bg1"/>
                </a:solidFill>
              </a:defRPr>
            </a:pPr>
            <a:endParaRPr lang="ru-RU"/>
          </a:p>
        </c:txPr>
        <c:crossAx val="145531264"/>
        <c:crossesAt val="0"/>
        <c:auto val="1"/>
        <c:lblAlgn val="l"/>
        <c:lblOffset val="1000"/>
        <c:tickMarkSkip val="1"/>
      </c:catAx>
      <c:valAx>
        <c:axId val="145531264"/>
        <c:scaling>
          <c:orientation val="minMax"/>
          <c:max val="3"/>
          <c:min val="-1"/>
        </c:scaling>
        <c:delete val="1"/>
        <c:axPos val="b"/>
        <c:numFmt formatCode="#,##0.00" sourceLinked="0"/>
        <c:majorTickMark val="none"/>
        <c:tickLblPos val="none"/>
        <c:crossAx val="145525376"/>
        <c:crosses val="autoZero"/>
        <c:crossBetween val="between"/>
        <c:majorUnit val="1"/>
        <c:minorUnit val="0.2"/>
      </c:valAx>
    </c:plotArea>
    <c:legend>
      <c:legendPos val="r"/>
      <c:layout>
        <c:manualLayout>
          <c:xMode val="edge"/>
          <c:yMode val="edge"/>
          <c:x val="0.56830000000000003"/>
          <c:y val="0.43893000000000021"/>
          <c:w val="0.23099000000000011"/>
          <c:h val="0.1971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2820000000000003E-2"/>
          <c:y val="0.2349963846710052"/>
          <c:w val="0.69029520216248663"/>
          <c:h val="0.447783758415183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13,0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DE-42A2-AAD1-62B2C477BE9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15,4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DE-42A2-AAD1-62B2C477BE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Sheet1!$B$2:$B$3</c:f>
              <c:numCache>
                <c:formatCode>#,##0.0</c:formatCode>
                <c:ptCount val="2"/>
                <c:pt idx="0">
                  <c:v>13</c:v>
                </c:pt>
                <c:pt idx="1">
                  <c:v>15.4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DE-42A2-AAD1-62B2C477BE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уточненный план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78,0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DE-42A2-AAD1-62B2C477BE92}"/>
                </c:ext>
              </c:extLst>
            </c:dLbl>
            <c:dLbl>
              <c:idx val="1"/>
              <c:layout>
                <c:manualLayout>
                  <c:x val="2.324E-2"/>
                  <c:y val="-1.6040000000000013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81,9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DE-42A2-AAD1-62B2C477BE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Sheet1!$C$2:$C$3</c:f>
              <c:numCache>
                <c:formatCode>#,##0.0</c:formatCode>
                <c:ptCount val="2"/>
                <c:pt idx="0">
                  <c:v>78</c:v>
                </c:pt>
                <c:pt idx="1">
                  <c:v>81.900000000000006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0DE-42A2-AAD1-62B2C477BE92}"/>
            </c:ext>
          </c:extLst>
        </c:ser>
        <c:dLbls/>
        <c:gapWidth val="24"/>
        <c:axId val="146070144"/>
        <c:axId val="146084224"/>
      </c:barChart>
      <c:catAx>
        <c:axId val="146070144"/>
        <c:scaling>
          <c:orientation val="maxMin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900"/>
            </a:pPr>
            <a:endParaRPr lang="ru-RU"/>
          </a:p>
        </c:txPr>
        <c:crossAx val="146084224"/>
        <c:crossesAt val="0"/>
        <c:lblAlgn val="ctr"/>
        <c:lblOffset val="100"/>
        <c:tickMarkSkip val="1"/>
      </c:catAx>
      <c:valAx>
        <c:axId val="146084224"/>
        <c:scaling>
          <c:orientation val="minMax"/>
          <c:max val="90"/>
          <c:min val="1.0000000000000009E-3"/>
        </c:scaling>
        <c:delete val="1"/>
        <c:axPos val="r"/>
        <c:numFmt formatCode="#,##0.0" sourceLinked="1"/>
        <c:tickLblPos val="none"/>
        <c:crossAx val="146070144"/>
        <c:crosses val="autoZero"/>
        <c:crossBetween val="between"/>
        <c:majorUnit val="10"/>
        <c:minorUnit val="5"/>
      </c:valAx>
    </c:plotArea>
    <c:legend>
      <c:legendPos val="r"/>
      <c:layout>
        <c:manualLayout>
          <c:xMode val="edge"/>
          <c:yMode val="edge"/>
          <c:x val="0.71285010234721025"/>
          <c:y val="0.39479336486079858"/>
          <c:w val="0.28312899552334991"/>
          <c:h val="0.2389317039651850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272900000000001"/>
          <c:y val="0"/>
        </c:manualLayout>
      </c:layout>
      <c:txPr>
        <a:bodyPr/>
        <a:lstStyle/>
        <a:p>
          <a:pPr>
            <a:defRPr sz="12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35010000000000002"/>
          <c:y val="0.31795000000000023"/>
          <c:w val="0.2224600000000001"/>
          <c:h val="0.392650000000000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</c:v>
                </c:pt>
              </c:strCache>
            </c:strRef>
          </c:tx>
          <c:dLbls>
            <c:dLbl>
              <c:idx val="0"/>
              <c:layout>
                <c:manualLayout>
                  <c:x val="5.4730000000000043E-2"/>
                  <c:y val="1.6990000000000016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>
                        <a:solidFill>
                          <a:schemeClr val="tx1"/>
                        </a:solidFill>
                      </a:rPr>
                      <a:t>О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бразование</a:t>
                    </a:r>
                  </a:p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47,7</a:t>
                    </a:r>
                    <a:r>
                      <a:rPr lang="ru-RU" b="1" dirty="0">
                        <a:solidFill>
                          <a:schemeClr val="tx1"/>
                        </a:solidFill>
                      </a:rPr>
                      <a:t>%</a:t>
                    </a:r>
                    <a:endParaRPr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39-4BD4-BD68-0781305CC15F}"/>
                </c:ext>
              </c:extLst>
            </c:dLbl>
            <c:dLbl>
              <c:idx val="1"/>
              <c:layout>
                <c:manualLayout>
                  <c:x val="3.0756197033367554E-2"/>
                  <c:y val="3.6924093302868118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>
                        <a:solidFill>
                          <a:schemeClr val="tx1"/>
                        </a:solidFill>
                      </a:rPr>
                      <a:t>О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храна</a:t>
                    </a:r>
                  </a:p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окружающей</a:t>
                    </a:r>
                  </a:p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среды</a:t>
                    </a:r>
                    <a:endParaRPr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14,9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%</a:t>
                    </a:r>
                    <a:endParaRPr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39-4BD4-BD68-0781305CC15F}"/>
                </c:ext>
              </c:extLst>
            </c:dLbl>
            <c:dLbl>
              <c:idx val="2"/>
              <c:layout>
                <c:manualLayout>
                  <c:x val="-4.6277862851323126E-2"/>
                  <c:y val="8.8859222663516618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solidFill>
                          <a:schemeClr val="tx1"/>
                        </a:solidFill>
                      </a:rPr>
                      <a:t>Н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ациональная экономика </a:t>
                    </a:r>
                    <a:endParaRPr>
                      <a:solidFill>
                        <a:schemeClr val="tx1"/>
                      </a:solidFill>
                    </a:endParaRPr>
                  </a:p>
                  <a:p>
                    <a:r>
                      <a:rPr lang="ru-RU" b="1">
                        <a:solidFill>
                          <a:schemeClr val="tx1"/>
                        </a:solidFill>
                      </a:rPr>
                      <a:t>15%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39-4BD4-BD68-0781305CC15F}"/>
                </c:ext>
              </c:extLst>
            </c:dLbl>
            <c:dLbl>
              <c:idx val="3"/>
              <c:layout>
                <c:manualLayout>
                  <c:x val="-4.5520000000000012E-2"/>
                  <c:y val="-2.9740000000000006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>
                        <a:solidFill>
                          <a:schemeClr val="tx1"/>
                        </a:solidFill>
                      </a:rPr>
                      <a:t>Ж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илищно-коммунальное 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хозяйство</a:t>
                    </a:r>
                  </a:p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5,6</a:t>
                    </a:r>
                    <a:r>
                      <a:rPr lang="ru-RU" b="1" dirty="0">
                        <a:solidFill>
                          <a:schemeClr val="tx1"/>
                        </a:solidFill>
                      </a:rPr>
                      <a:t>%</a:t>
                    </a:r>
                    <a:endParaRPr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39-4BD4-BD68-0781305CC15F}"/>
                </c:ext>
              </c:extLst>
            </c:dLbl>
            <c:dLbl>
              <c:idx val="4"/>
              <c:layout>
                <c:manualLayout>
                  <c:x val="7.3550000000000004E-2"/>
                  <c:y val="-9.4650000000000081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>
                        <a:solidFill>
                          <a:schemeClr val="tx1"/>
                        </a:solidFill>
                      </a:rPr>
                      <a:t>П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рочие </a:t>
                    </a:r>
                    <a:endParaRPr lang="ru-RU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16,8</a:t>
                    </a:r>
                    <a:r>
                      <a:rPr lang="ru-RU" b="1" dirty="0">
                        <a:solidFill>
                          <a:schemeClr val="tx1"/>
                        </a:solidFill>
                      </a:rPr>
                      <a:t>%</a:t>
                    </a:r>
                    <a:endParaRPr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39-4BD4-BD68-0781305CC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Жилищно-коммунальное хозяйство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%">
                  <c:v>0.47700000000000026</c:v>
                </c:pt>
                <c:pt idx="1">
                  <c:v>0.15000000000000011</c:v>
                </c:pt>
                <c:pt idx="2">
                  <c:v>0.1490000000000001</c:v>
                </c:pt>
                <c:pt idx="3" formatCode="0.0%">
                  <c:v>5.6000000000000001E-2</c:v>
                </c:pt>
                <c:pt idx="4" formatCode="0.0%">
                  <c:v>0.16800000000000001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639-4BD4-BD68-0781305CC15F}"/>
            </c:ext>
          </c:extLst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/>
        <a:lstStyle/>
        <a:p>
          <a:pPr algn="ctr" rtl="0"/>
          <a:r>
            <a:rPr lang="ru-RU" sz="1800" b="1" dirty="0" smtClean="0"/>
            <a:t>Основные показатели социально-экономического развития г. Н.Новгорода за март 2024 года </a:t>
          </a:r>
          <a:endParaRPr lang="ru-RU" sz="1800" b="1" dirty="0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endParaRPr lang="ru-RU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LinFactNeighborX="33694" custLinFactNeighborY="52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17DA8-B921-45E5-847E-A3B58B1081CB}" type="presOf" srcId="{3973116E-331C-41CF-8068-AE0D39CFC1E4}" destId="{373271D3-065F-4181-868D-22D60A45B31D}" srcOrd="0" destOrd="0" presId="urn:microsoft.com/office/officeart/2005/8/layout/vList2"/>
    <dgm:cxn modelId="{9D96CB3D-7991-44D2-A871-5A4358B570B5}" type="presOf" srcId="{3B2A1474-7589-4916-A01F-E7F662172E83}" destId="{3B2B6C51-0634-4A0C-824D-38ECBB15D353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232872E5-5878-461C-A4BF-838285BEF047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0" y="8317"/>
          <a:ext cx="11977816" cy="617760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Основные показатели социально-экономического развития г. Н.Новгорода за март 2024 года </a:t>
          </a:r>
          <a:endParaRPr lang="ru-RU" sz="1800" b="1" kern="1200" dirty="0"/>
        </a:p>
      </dsp:txBody>
      <dsp:txXfrm>
        <a:off x="0" y="8317"/>
        <a:ext cx="11977816" cy="61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0.33104</cdr:x>
      <cdr:y>0.13707</cdr:y>
    </cdr:from>
    <cdr:to>
      <cdr:x>0.57279</cdr:x>
      <cdr:y>0.22032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9569" y="294162"/>
          <a:ext cx="1306866" cy="178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1000" b="1" i="0" u="none" strike="noStrike">
              <a:solidFill>
                <a:schemeClr val="tx1"/>
              </a:solidFill>
              <a:latin typeface="Tahoma"/>
              <a:cs typeface="Times New Roman"/>
            </a:rPr>
            <a:t>на 1.04.2024 г.</a:t>
          </a:r>
        </a:p>
      </cdr:txBody>
    </cdr:sp>
  </cdr:relSizeAnchor>
  <cdr:relSizeAnchor xmlns:cdr="http://schemas.openxmlformats.org/drawingml/2006/chartDrawing">
    <cdr:from>
      <cdr:x>0.29966</cdr:x>
      <cdr:y>0.45558</cdr:y>
    </cdr:from>
    <cdr:to>
      <cdr:x>0.59685</cdr:x>
      <cdr:y>0.53532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19907" y="977751"/>
          <a:ext cx="1606622" cy="1711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1000" b="1" i="0" u="none" strike="noStrike">
              <a:solidFill>
                <a:schemeClr val="tx1"/>
              </a:solidFill>
              <a:latin typeface="Tahoma"/>
              <a:cs typeface="Times New Roman"/>
            </a:rPr>
            <a:t>на 1.04.2023 г.</a:t>
          </a:r>
          <a:endParaRPr/>
        </a:p>
      </cdr:txBody>
    </cdr:sp>
  </cdr:relSizeAnchor>
  <cdr:relSizeAnchor xmlns:cdr="http://schemas.openxmlformats.org/drawingml/2006/chartDrawing">
    <cdr:from>
      <cdr:x>0.74323</cdr:x>
      <cdr:y>0.12474</cdr:y>
    </cdr:from>
    <cdr:to>
      <cdr:x>0.91598</cdr:x>
      <cdr:y>0.20449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08230" y="274356"/>
          <a:ext cx="745696" cy="1754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7432" rIns="27432" bIns="27432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1000" b="0" i="0" u="none" strike="noStrike">
              <a:solidFill>
                <a:schemeClr val="tx1"/>
              </a:solidFill>
              <a:cs typeface="Times New Roman"/>
            </a:rPr>
            <a:t>млрд.руб.</a:t>
          </a:r>
          <a:endParaRPr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0.00172</cdr:x>
      <cdr:y>0.00368</cdr:y>
    </cdr:from>
    <cdr:to>
      <cdr:x>1</cdr:x>
      <cdr:y>0.09766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77" y="10853"/>
          <a:ext cx="579074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>
            <a:defRPr sz="1800">
              <a:solidFill>
                <a:srgbClr val="3F5170"/>
              </a:solidFill>
              <a:latin typeface="Tahoma"/>
            </a:defRPr>
          </a:lvl1pPr>
          <a:lvl2pPr marL="457200" algn="l" defTabSz="914400">
            <a:defRPr sz="1800">
              <a:solidFill>
                <a:srgbClr val="3F5170"/>
              </a:solidFill>
              <a:latin typeface="Tahoma"/>
            </a:defRPr>
          </a:lvl2pPr>
          <a:lvl3pPr marL="914400" algn="l" defTabSz="914400">
            <a:defRPr sz="1800">
              <a:solidFill>
                <a:srgbClr val="3F5170"/>
              </a:solidFill>
              <a:latin typeface="Tahoma"/>
            </a:defRPr>
          </a:lvl3pPr>
          <a:lvl4pPr marL="1371600" algn="l" defTabSz="914400">
            <a:defRPr sz="1800">
              <a:solidFill>
                <a:srgbClr val="3F5170"/>
              </a:solidFill>
              <a:latin typeface="Tahoma"/>
            </a:defRPr>
          </a:lvl4pPr>
          <a:lvl5pPr marL="1828800" algn="l" defTabSz="914400">
            <a:defRPr sz="1800">
              <a:solidFill>
                <a:srgbClr val="3F5170"/>
              </a:solidFill>
              <a:latin typeface="Tahoma"/>
            </a:defRPr>
          </a:lvl5pPr>
          <a:lvl6pPr marL="2286000" algn="l" defTabSz="914400">
            <a:defRPr sz="1800">
              <a:solidFill>
                <a:srgbClr val="3F5170"/>
              </a:solidFill>
              <a:latin typeface="Tahoma"/>
            </a:defRPr>
          </a:lvl6pPr>
          <a:lvl7pPr marL="2743200" algn="l" defTabSz="914400">
            <a:defRPr sz="1800">
              <a:solidFill>
                <a:srgbClr val="3F5170"/>
              </a:solidFill>
              <a:latin typeface="Tahoma"/>
            </a:defRPr>
          </a:lvl7pPr>
          <a:lvl8pPr marL="3200400" algn="l" defTabSz="914400">
            <a:defRPr sz="1800">
              <a:solidFill>
                <a:srgbClr val="3F5170"/>
              </a:solidFill>
              <a:latin typeface="Tahoma"/>
            </a:defRPr>
          </a:lvl8pPr>
          <a:lvl9pPr marL="3657600" algn="l" defTabSz="914400">
            <a:defRPr sz="1800">
              <a:solidFill>
                <a:srgbClr val="3F5170"/>
              </a:solidFill>
              <a:latin typeface="Tahoma"/>
            </a:defRPr>
          </a:lvl9pPr>
        </a:lstStyle>
        <a:p xmlns:a="http://schemas.openxmlformats.org/drawingml/2006/main">
          <a:pPr marL="0" marR="0" lv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ru-RU" sz="1200" b="1" i="0" u="none" strike="noStrike" cap="none">
              <a:ln>
                <a:noFill/>
              </a:ln>
              <a:solidFill>
                <a:schemeClr val="tx1"/>
              </a:solidFill>
              <a:latin typeface="Tahoma"/>
              <a:ea typeface="Times New Roman"/>
              <a:cs typeface="Arial"/>
            </a:rPr>
            <a:t>          Структура отгрузки продукции за март </a:t>
          </a:r>
          <a:r>
            <a:rPr lang="ru-RU" sz="1200" b="1">
              <a:solidFill>
                <a:schemeClr val="tx1"/>
              </a:solidFill>
              <a:ea typeface="Times New Roman"/>
              <a:cs typeface="Arial"/>
            </a:rPr>
            <a:t>2024 </a:t>
          </a:r>
          <a:r>
            <a:rPr lang="ru-RU" sz="1200" b="1" i="0" u="none" strike="noStrike" cap="none">
              <a:ln>
                <a:noFill/>
                <a:miter/>
              </a:ln>
              <a:solidFill>
                <a:schemeClr val="tx1"/>
              </a:solidFill>
              <a:latin typeface="Tahoma"/>
              <a:ea typeface="Times New Roman"/>
              <a:cs typeface="Arial"/>
            </a:rPr>
            <a:t>года</a:t>
          </a:r>
          <a:endParaRPr lang="ru-RU" sz="1800" b="0" i="0" u="none" strike="noStrike" cap="none">
            <a:ln>
              <a:noFill/>
            </a:ln>
            <a:solidFill>
              <a:schemeClr val="tx1"/>
            </a:solidFill>
            <a:latin typeface="Tahoma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0.82025</cdr:x>
      <cdr:y>0</cdr:y>
    </cdr:from>
    <cdr:to>
      <cdr:x>1</cdr:x>
      <cdr:y>0.1272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25429" y="-79513"/>
          <a:ext cx="662913" cy="2265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900" i="0" u="none" strike="noStrike">
              <a:solidFill>
                <a:schemeClr val="tx1"/>
              </a:solidFill>
              <a:latin typeface="Tahoma"/>
              <a:cs typeface="Times New Roman"/>
            </a:rPr>
            <a:t>млрд. руб</a:t>
          </a:r>
          <a:r>
            <a:rPr lang="ru-RU" sz="9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t>.</a:t>
          </a:r>
          <a:endParaRPr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DB44-1FF8-4D10-89B9-2C8E59E54CBD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17AD-41ED-480F-A3D2-E55000B83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1219201" y="3257551"/>
            <a:ext cx="9753599" cy="3086100"/>
          </a:xfrm>
          <a:prstGeom prst="rect">
            <a:avLst/>
          </a:prstGeom>
        </p:spPr>
        <p:txBody>
          <a:bodyPr spcFirstLastPara="1" wrap="square" lIns="91411" tIns="91411" rIns="91411" bIns="91411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039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>
            <a:spLocks/>
          </p:cNvSpPr>
          <p:nvPr/>
        </p:nvSpPr>
        <p:spPr>
          <a:xfrm>
            <a:off x="276670" y="763629"/>
            <a:ext cx="5487980" cy="7284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Уровень и качество жизни населения</a:t>
            </a:r>
            <a:endParaRPr lang="ru-RU" sz="2500" b="1" dirty="0">
              <a:ea typeface="Arial"/>
              <a:cs typeface="Arial"/>
              <a:sym typeface="Arial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20660" y="1707751"/>
          <a:ext cx="5400000" cy="308095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163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14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7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42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1951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показателя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март  2024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февралю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2024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марту 2023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тенденция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тенденция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681">
                <a:tc>
                  <a:txBody>
                    <a:bodyPr/>
                    <a:lstStyle/>
                    <a:p>
                      <a:r>
                        <a:rPr lang="ru-RU" sz="900" kern="1200" dirty="0" smtClean="0"/>
                        <a:t>Среднемесячная заработная плата работающего (по крупным и средним организациям), руб.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89 060,9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110,8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127,7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2038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ru-RU" sz="900" dirty="0"/>
                        <a:t>Численность работающих в крупных и средних организациях, тыс. чел.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390,8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902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Естественный прирост (убыль)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населения, человек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-631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103,1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отриц.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111,5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отриц.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6" name="Текст 2">
            <a:extLst>
              <a:ext uri="{FF2B5EF4-FFF2-40B4-BE49-F238E27FC236}">
                <a16:creationId xmlns:a16="http://schemas.microsoft.com/office/drawing/2014/main" xmlns="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230660" y="5031388"/>
            <a:ext cx="5580000" cy="14431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56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rgbClr val="D37F59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Среднемесячная заработная плата </a:t>
            </a:r>
            <a:r>
              <a:rPr lang="ru-RU" sz="1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по крупным и средним организациям </a:t>
            </a:r>
            <a:r>
              <a:rPr lang="ru-RU" sz="1200" dirty="0" smtClean="0"/>
              <a:t>за март 2024 года составила 89 060,9 руб., увеличившись к соответствующему месяцу 2023 года на 27,7%.</a:t>
            </a:r>
          </a:p>
          <a:p>
            <a:pPr marL="0" indent="3556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200" dirty="0" smtClean="0"/>
              <a:t>В марте 2024 года по сравнению с предыдущим месяцем </a:t>
            </a:r>
            <a:r>
              <a:rPr lang="ru-RU" sz="1500" b="1" dirty="0" smtClean="0">
                <a:solidFill>
                  <a:srgbClr val="D37F5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численность работающих</a:t>
            </a:r>
            <a:r>
              <a:rPr lang="ru-RU" sz="1500" dirty="0" smtClean="0">
                <a:solidFill>
                  <a:srgbClr val="D37F5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на крупных и средних организациях увеличилась на 0,5%.</a:t>
            </a: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4" name="Google Shape;809;p51"/>
          <p:cNvSpPr txBox="1">
            <a:spLocks/>
          </p:cNvSpPr>
          <p:nvPr/>
        </p:nvSpPr>
        <p:spPr>
          <a:xfrm>
            <a:off x="7630526" y="864482"/>
            <a:ext cx="3008390" cy="52674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Рынок труда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434721" y="1674803"/>
          <a:ext cx="5400000" cy="310566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05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47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8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0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5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5210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Наименование</a:t>
                      </a:r>
                      <a:r>
                        <a:rPr lang="ru-RU" sz="900" baseline="0" dirty="0" smtClean="0"/>
                        <a:t> показателя</a:t>
                      </a:r>
                      <a:endParaRPr lang="ru-RU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март</a:t>
                      </a:r>
                    </a:p>
                    <a:p>
                      <a:pPr algn="ctr"/>
                      <a:r>
                        <a:rPr lang="ru-RU" sz="900" baseline="0" dirty="0" smtClean="0"/>
                        <a:t>2024 г.</a:t>
                      </a:r>
                      <a:endParaRPr lang="ru-RU" sz="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к февралю 2024 г.</a:t>
                      </a:r>
                      <a:endParaRPr lang="ru-RU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к  марту </a:t>
                      </a:r>
                      <a:r>
                        <a:rPr lang="ru-RU" sz="900" dirty="0" smtClean="0"/>
                        <a:t>2023 г.</a:t>
                      </a:r>
                      <a:endParaRPr lang="ru-RU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%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тенденция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%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тенденция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8905">
                <a:tc>
                  <a:txBody>
                    <a:bodyPr/>
                    <a:lstStyle/>
                    <a:p>
                      <a:pPr algn="l"/>
                      <a:r>
                        <a:rPr lang="ru-RU" sz="900" kern="1200" dirty="0" smtClean="0"/>
                        <a:t>Численность официально зарегистрированных безработных на конец месяца, чел.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1 783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95,3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62,7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1670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/>
                        <a:t>Уровень официальной безработицы, % к экономически активному населению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0,26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96,3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6279">
                <a:tc>
                  <a:txBody>
                    <a:bodyPr/>
                    <a:lstStyle/>
                    <a:p>
                      <a:pPr algn="l"/>
                      <a:r>
                        <a:rPr lang="ru-RU" sz="900" kern="1200" dirty="0" smtClean="0"/>
                        <a:t>Напряженность на рынке труда, число незанятых на одну вакансию</a:t>
                      </a:r>
                      <a:endParaRPr lang="ru-RU" sz="9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0,06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6344721" y="5031388"/>
            <a:ext cx="5580000" cy="1428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1463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Уровень безработицы </a:t>
            </a:r>
            <a:r>
              <a:rPr lang="ru-RU" sz="1200" dirty="0" smtClean="0"/>
              <a:t>на конец марта 2024 года по сравнению с соответствующим месяцем 2023 года снизился на 35%,</a:t>
            </a:r>
            <a:r>
              <a:rPr lang="ru-RU" sz="1200" dirty="0" smtClean="0">
                <a:solidFill>
                  <a:srgbClr val="FF0000"/>
                </a:solidFill>
              </a:rPr>
              <a:t/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численность безработных </a:t>
            </a:r>
            <a:r>
              <a:rPr lang="ru-RU" sz="1200" dirty="0" smtClean="0"/>
              <a:t>на конец марта 2024 года по сравнению с мартом прошлого года снизилась на 37,3%.</a:t>
            </a:r>
          </a:p>
          <a:p>
            <a:pPr marL="0" lvl="0" indent="271463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Напряженность на рынке труда</a:t>
            </a:r>
            <a:r>
              <a:rPr lang="ru-RU" sz="15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dirty="0" smtClean="0"/>
              <a:t>в марте 2024 года по сравнению с соответствующим месяцем 2023 года снизилась на 50%.</a:t>
            </a: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842083261"/>
              </p:ext>
            </p:extLst>
          </p:nvPr>
        </p:nvGraphicFramePr>
        <p:xfrm>
          <a:off x="123570" y="98853"/>
          <a:ext cx="11977816" cy="62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93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/>
          <p:nvPr/>
        </p:nvSpPr>
        <p:spPr bwMode="auto">
          <a:xfrm>
            <a:off x="854450" y="101600"/>
            <a:ext cx="4392000" cy="50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>
                <a:ea typeface="Arial"/>
                <a:cs typeface="Arial"/>
              </a:rPr>
              <a:t>Финансы организаций</a:t>
            </a:r>
          </a:p>
        </p:txBody>
      </p:sp>
      <p:sp>
        <p:nvSpPr>
          <p:cNvPr id="36" name="Текст 2"/>
          <p:cNvSpPr txBox="1"/>
          <p:nvPr/>
        </p:nvSpPr>
        <p:spPr bwMode="auto">
          <a:xfrm>
            <a:off x="170450" y="3301818"/>
            <a:ext cx="5760000" cy="2506315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52000" algn="just">
              <a:lnSpc>
                <a:spcPct val="113999"/>
              </a:lnSpc>
              <a:buNone/>
              <a:defRPr/>
            </a:pPr>
            <a:r>
              <a:rPr lang="ru-RU" sz="1200" dirty="0">
                <a:ea typeface="Open Sans"/>
                <a:cs typeface="Open Sans"/>
              </a:rPr>
              <a:t>На 01.04.2024 года </a:t>
            </a: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положительный сальдированный финансовый результат </a:t>
            </a:r>
            <a:r>
              <a:rPr lang="ru-RU" sz="1200" dirty="0">
                <a:ea typeface="Open Sans"/>
                <a:cs typeface="Open Sans"/>
              </a:rPr>
              <a:t>крупных и средних организаций </a:t>
            </a:r>
            <a:r>
              <a:rPr lang="ru-RU" sz="1200" dirty="0"/>
              <a:t>города составил </a:t>
            </a:r>
            <a:r>
              <a:rPr lang="ru-RU" sz="1200" dirty="0" smtClean="0"/>
              <a:t>56,9 </a:t>
            </a:r>
            <a:r>
              <a:rPr lang="ru-RU" sz="1200" dirty="0"/>
              <a:t>млрд.руб. (на 1.04.2023 года – </a:t>
            </a:r>
            <a:r>
              <a:rPr lang="ru-RU" sz="1200" dirty="0">
                <a:solidFill>
                  <a:schemeClr val="tx1"/>
                </a:solidFill>
              </a:rPr>
              <a:t>58,6 млрд</a:t>
            </a:r>
            <a:r>
              <a:rPr lang="ru-RU" sz="1200" dirty="0"/>
              <a:t>.руб.).</a:t>
            </a:r>
            <a:endParaRPr lang="en-US" sz="1200" dirty="0"/>
          </a:p>
          <a:p>
            <a:pPr marL="0" indent="252000" algn="just">
              <a:lnSpc>
                <a:spcPct val="113999"/>
              </a:lnSpc>
              <a:buNone/>
              <a:defRPr/>
            </a:pPr>
            <a:r>
              <a:rPr lang="ru-RU" sz="1200" dirty="0"/>
              <a:t>В марте 2024 года </a:t>
            </a:r>
            <a:r>
              <a:rPr lang="ru-RU" sz="1200" dirty="0" smtClean="0"/>
              <a:t>увеличение </a:t>
            </a:r>
            <a:r>
              <a:rPr lang="ru-RU" sz="1200" dirty="0"/>
              <a:t>доли прибыльных организаций (в сравнении с аналогичным периодом прошлого года) произошло в следующих сферах: </a:t>
            </a:r>
            <a:endParaRPr lang="ru-RU" sz="1200" dirty="0" smtClean="0"/>
          </a:p>
          <a:p>
            <a:pPr marL="0" indent="252000" algn="just">
              <a:lnSpc>
                <a:spcPct val="100000"/>
              </a:lnSpc>
              <a:buFont typeface="Wingdings"/>
              <a:buChar char="ü"/>
              <a:defRPr/>
            </a:pPr>
            <a:r>
              <a:rPr lang="ru-RU" sz="1200" dirty="0" smtClean="0"/>
              <a:t>образование </a:t>
            </a:r>
            <a:r>
              <a:rPr lang="ru-RU" sz="1200" dirty="0"/>
              <a:t>– на </a:t>
            </a:r>
            <a:r>
              <a:rPr lang="ru-RU" sz="1200" dirty="0" smtClean="0"/>
              <a:t>6,2 </a:t>
            </a:r>
            <a:r>
              <a:rPr lang="ru-RU" sz="1200" dirty="0"/>
              <a:t>п.п</a:t>
            </a:r>
            <a:r>
              <a:rPr lang="ru-RU" sz="1200" dirty="0" smtClean="0"/>
              <a:t>.,</a:t>
            </a:r>
          </a:p>
          <a:p>
            <a:pPr marL="0" indent="252000" algn="just">
              <a:lnSpc>
                <a:spcPct val="100000"/>
              </a:lnSpc>
              <a:buFont typeface="Wingdings"/>
              <a:buChar char="ü"/>
              <a:defRPr/>
            </a:pPr>
            <a:r>
              <a:rPr lang="ru-RU" sz="1200" dirty="0" smtClean="0"/>
              <a:t>здравоохранение </a:t>
            </a:r>
            <a:r>
              <a:rPr lang="ru-RU" sz="1200" dirty="0"/>
              <a:t>– на 7,7 п.п</a:t>
            </a:r>
            <a:r>
              <a:rPr lang="ru-RU" sz="1200" dirty="0" smtClean="0"/>
              <a:t>.</a:t>
            </a: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1552642457" name="Диаграмма 1552642456"/>
          <p:cNvGraphicFramePr>
            <a:graphicFrameLocks/>
          </p:cNvGraphicFramePr>
          <p:nvPr/>
        </p:nvGraphicFramePr>
        <p:xfrm>
          <a:off x="347518" y="905339"/>
          <a:ext cx="5405861" cy="214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Прямоугольник 27"/>
          <p:cNvSpPr/>
          <p:nvPr/>
        </p:nvSpPr>
        <p:spPr bwMode="auto">
          <a:xfrm>
            <a:off x="6957968" y="110067"/>
            <a:ext cx="439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>
                <a:ea typeface="Arial"/>
                <a:cs typeface="Arial"/>
              </a:rPr>
              <a:t>Отгрузка продукции</a:t>
            </a:r>
            <a:endParaRPr lang="ru-RU" sz="250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273967" y="698369"/>
            <a:ext cx="5763599" cy="82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00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Отгружено товаров собственного производства, выполнено работ и услуг собственными силами </a:t>
            </a:r>
            <a:r>
              <a:rPr lang="ru-RU" sz="1200">
                <a:ea typeface="Open Sans"/>
                <a:cs typeface="Open Sans"/>
              </a:rPr>
              <a:t>крупными и </a:t>
            </a:r>
            <a:r>
              <a:rPr lang="ru-RU" sz="1200"/>
              <a:t>средними организациями города за март 2024 года в размере </a:t>
            </a:r>
            <a:r>
              <a:rPr lang="ru-RU" sz="1200">
                <a:solidFill>
                  <a:schemeClr val="tx1"/>
                </a:solidFill>
              </a:rPr>
              <a:t>115,5 млрд.руб. (темп роста к марту 2023 г. – 106,1%) 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" name="Google Shape;809;p51"/>
          <p:cNvSpPr txBox="1"/>
          <p:nvPr/>
        </p:nvSpPr>
        <p:spPr bwMode="auto">
          <a:xfrm>
            <a:off x="7578766" y="4267201"/>
            <a:ext cx="3033104" cy="3719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>
                <a:ea typeface="Arial"/>
                <a:cs typeface="Arial"/>
              </a:rPr>
              <a:t>Строительство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273967" y="4729663"/>
            <a:ext cx="5766119" cy="5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algn="just">
              <a:lnSpc>
                <a:spcPct val="113999"/>
              </a:lnSpc>
              <a:buNone/>
              <a:defRPr/>
            </a:pPr>
            <a:r>
              <a:rPr lang="ru-RU" sz="12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Ввод в действие общей площади жилых домов </a:t>
            </a:r>
            <a:r>
              <a:rPr lang="ru-RU" sz="1200"/>
              <a:t>на территории города за март 2024 года составил </a:t>
            </a:r>
            <a:r>
              <a:rPr lang="ru-RU" sz="1200">
                <a:solidFill>
                  <a:schemeClr val="tx1"/>
                </a:solidFill>
              </a:rPr>
              <a:t>64,2 тыс.м</a:t>
            </a:r>
            <a:r>
              <a:rPr lang="ru-RU" sz="1200">
                <a:solidFill>
                  <a:schemeClr val="tx1"/>
                </a:solidFill>
                <a:cs typeface="Times New Roman"/>
              </a:rPr>
              <a:t>²</a:t>
            </a:r>
            <a:r>
              <a:rPr lang="ru-RU" sz="1200">
                <a:solidFill>
                  <a:schemeClr val="tx1"/>
                </a:solidFill>
              </a:rPr>
              <a:t>, в т.ч. ИЖС – 14,1 тыс.</a:t>
            </a:r>
            <a:r>
              <a:rPr lang="ru-RU" sz="1200" u="none">
                <a:solidFill>
                  <a:schemeClr val="tx1"/>
                </a:solidFill>
              </a:rPr>
              <a:t>м</a:t>
            </a:r>
            <a:r>
              <a:rPr lang="ru-RU" sz="1200" u="none">
                <a:solidFill>
                  <a:schemeClr val="tx1"/>
                </a:solidFill>
                <a:cs typeface="Times New Roman"/>
              </a:rPr>
              <a:t>²</a:t>
            </a:r>
            <a:r>
              <a:rPr lang="ru-RU" sz="1200">
                <a:solidFill>
                  <a:schemeClr val="tx1"/>
                </a:solidFill>
              </a:rPr>
              <a:t>.</a:t>
            </a:r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1007110749" name="Диаграмма 1007110748"/>
          <p:cNvGraphicFramePr>
            <a:graphicFrameLocks/>
          </p:cNvGraphicFramePr>
          <p:nvPr/>
        </p:nvGraphicFramePr>
        <p:xfrm>
          <a:off x="7646443" y="5518521"/>
          <a:ext cx="3015046" cy="109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"/>
          <p:cNvSpPr txBox="1"/>
          <p:nvPr/>
        </p:nvSpPr>
        <p:spPr bwMode="auto">
          <a:xfrm>
            <a:off x="7224355" y="5238426"/>
            <a:ext cx="3863545" cy="2800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>
                <a:solidFill>
                  <a:srgbClr val="3F5170"/>
                </a:solidFill>
              </a:rPr>
              <a:t>Введено жилья, </a:t>
            </a:r>
            <a:r>
              <a:rPr lang="ru-RU" sz="1200" i="1">
                <a:solidFill>
                  <a:srgbClr val="3F5170"/>
                </a:solidFill>
              </a:rPr>
              <a:t>тыс.кв.м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6255403" y="1505608"/>
          <a:ext cx="5800726" cy="294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/>
          <p:nvPr/>
        </p:nvSpPr>
        <p:spPr bwMode="auto">
          <a:xfrm>
            <a:off x="1466106" y="120156"/>
            <a:ext cx="3056238" cy="51027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>
                <a:ea typeface="Arial"/>
                <a:cs typeface="Arial"/>
              </a:rPr>
              <a:t>Инфляция</a:t>
            </a:r>
          </a:p>
        </p:txBody>
      </p:sp>
      <p:graphicFrame>
        <p:nvGraphicFramePr>
          <p:cNvPr id="1425252747" name="Диаграмма 1425252746"/>
          <p:cNvGraphicFramePr>
            <a:graphicFrameLocks/>
          </p:cNvGraphicFramePr>
          <p:nvPr/>
        </p:nvGraphicFramePr>
        <p:xfrm>
          <a:off x="321968" y="0"/>
          <a:ext cx="5452302" cy="345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19674142" name="Диаграмма 2019674141"/>
          <p:cNvGraphicFramePr>
            <a:graphicFrameLocks/>
          </p:cNvGraphicFramePr>
          <p:nvPr/>
        </p:nvGraphicFramePr>
        <p:xfrm>
          <a:off x="414865" y="3285927"/>
          <a:ext cx="6186613" cy="215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741635" y="3123225"/>
            <a:ext cx="47861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1" i="0" u="none" strike="noStrike" cap="none">
                <a:ln>
                  <a:noFill/>
                </a:ln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Прирост (снижение) ИПЦ за март </a:t>
            </a:r>
            <a:r>
              <a:rPr lang="ru-RU" sz="1200" b="1">
                <a:latin typeface="+mj-lt"/>
                <a:ea typeface="Times New Roman"/>
                <a:cs typeface="Arial"/>
              </a:rPr>
              <a:t>2024</a:t>
            </a:r>
            <a:r>
              <a:rPr lang="ru-RU" sz="1200" b="1" i="0" u="none" strike="noStrike" cap="none">
                <a:ln>
                  <a:noFill/>
                </a:ln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г., %</a:t>
            </a: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384" name="Rectangle 25"/>
          <p:cNvSpPr/>
          <p:nvPr/>
        </p:nvSpPr>
        <p:spPr bwMode="auto">
          <a:xfrm>
            <a:off x="317394" y="5533167"/>
            <a:ext cx="5372508" cy="1134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Общая ценовая ситуация в Нижегородской области</a:t>
            </a:r>
            <a:endParaRPr/>
          </a:p>
          <a:p>
            <a:pPr lvl="0" algn="just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ü"/>
              <a:defRPr/>
            </a:pPr>
            <a:r>
              <a:rPr lang="ru-RU" sz="1200">
                <a:latin typeface="+mj-lt"/>
                <a:cs typeface="Arial"/>
              </a:rPr>
              <a:t>индекс потребительских цен за март 2024 года по отношению к декабрю 2023 года составил </a:t>
            </a:r>
            <a:r>
              <a:rPr lang="ru-RU" sz="1200">
                <a:solidFill>
                  <a:schemeClr val="tx1"/>
                </a:solidFill>
                <a:latin typeface="+mj-lt"/>
                <a:cs typeface="Arial"/>
              </a:rPr>
              <a:t>101,6%; </a:t>
            </a:r>
            <a:endParaRPr>
              <a:solidFill>
                <a:schemeClr val="tx1"/>
              </a:solidFill>
            </a:endParaRPr>
          </a:p>
          <a:p>
            <a:pPr lvl="0" algn="just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ü"/>
              <a:defRPr/>
            </a:pPr>
            <a:r>
              <a:rPr lang="ru-RU" sz="1200">
                <a:latin typeface="+mj-lt"/>
                <a:cs typeface="Arial"/>
              </a:rPr>
              <a:t>наименьшими темпами с начала 2024 года дорожали </a:t>
            </a:r>
            <a:r>
              <a:rPr lang="ru-RU" sz="1200">
                <a:solidFill>
                  <a:schemeClr val="tx1"/>
                </a:solidFill>
                <a:latin typeface="+mj-lt"/>
                <a:cs typeface="Arial"/>
              </a:rPr>
              <a:t>непродовольственные товары.</a:t>
            </a:r>
            <a:endParaRPr sz="120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7047080" y="256642"/>
            <a:ext cx="42947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500" b="1">
                <a:ea typeface="Arial"/>
                <a:cs typeface="Arial"/>
              </a:rPr>
              <a:t>Потребительский рынок</a:t>
            </a:r>
            <a:endParaRPr lang="ru-RU" sz="250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738551" y="1395341"/>
          <a:ext cx="5090983" cy="218549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038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25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25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7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1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79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3995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Наименование показателя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март</a:t>
                      </a:r>
                    </a:p>
                    <a:p>
                      <a:pPr algn="ctr">
                        <a:defRPr/>
                      </a:pPr>
                      <a:r>
                        <a:rPr lang="ru-RU" sz="900"/>
                        <a:t> 2024 г.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к февралю 2024 г.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к марту 2023 г.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3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тенденция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%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тенденция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9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Оборот розничной торговли, 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млрд. руб.</a:t>
                      </a:r>
                      <a:endParaRPr lang="ru-RU" sz="9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34,4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116,4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125,9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/>
                        <a:t>Оборот общественного питания,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900"/>
                        <a:t>млрд. руб.</a:t>
                      </a:r>
                      <a:endParaRPr lang="ru-RU" sz="9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112,5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90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9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143,6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90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9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" name="Текст 2"/>
          <p:cNvSpPr txBox="1"/>
          <p:nvPr/>
        </p:nvSpPr>
        <p:spPr bwMode="auto">
          <a:xfrm>
            <a:off x="6559827" y="4242485"/>
            <a:ext cx="5271714" cy="1665334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13999"/>
              </a:lnSpc>
              <a:buNone/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Оборот розничной торговли </a:t>
            </a:r>
            <a:r>
              <a:rPr lang="ru-RU" sz="1200" dirty="0"/>
              <a:t>по крупным и средним организациям в </a:t>
            </a:r>
            <a:r>
              <a:rPr lang="ru-RU" sz="1200" dirty="0" smtClean="0"/>
              <a:t>марте </a:t>
            </a:r>
            <a:r>
              <a:rPr lang="ru-RU" sz="1200" dirty="0"/>
              <a:t>2024 года составил </a:t>
            </a:r>
            <a:r>
              <a:rPr lang="ru-RU" sz="1200" dirty="0">
                <a:solidFill>
                  <a:schemeClr val="tx1"/>
                </a:solidFill>
              </a:rPr>
              <a:t>34,4 м</a:t>
            </a:r>
            <a:r>
              <a:rPr lang="ru-RU" sz="1200" dirty="0"/>
              <a:t>лрд.руб., увеличившись к соответствующему месяцу 2023 года на </a:t>
            </a:r>
            <a:r>
              <a:rPr lang="ru-RU" sz="1200" dirty="0">
                <a:solidFill>
                  <a:schemeClr val="tx1"/>
                </a:solidFill>
              </a:rPr>
              <a:t>25,9%.</a:t>
            </a:r>
            <a:endParaRPr dirty="0">
              <a:solidFill>
                <a:schemeClr val="tx1"/>
              </a:solidFill>
            </a:endParaRPr>
          </a:p>
          <a:p>
            <a:pPr indent="0" algn="just">
              <a:lnSpc>
                <a:spcPct val="113999"/>
              </a:lnSpc>
              <a:buNone/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Оборот общественного питания </a:t>
            </a:r>
            <a:r>
              <a:rPr lang="ru-RU" sz="1200" dirty="0"/>
              <a:t>по крупным и средним организациям в марте 2024 года по сравнению с мартом 2023 года </a:t>
            </a:r>
            <a:r>
              <a:rPr lang="ru-RU" sz="1200" dirty="0">
                <a:solidFill>
                  <a:schemeClr val="tx1"/>
                </a:solidFill>
              </a:rPr>
              <a:t>увеличился на 43,6%.</a:t>
            </a:r>
            <a:endParaRPr sz="1000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sz="1000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855134" y="3623729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900"/>
              <a:t>Платные</a:t>
            </a:r>
            <a:endParaRPr/>
          </a:p>
          <a:p>
            <a:pPr algn="r">
              <a:defRPr/>
            </a:pPr>
            <a:r>
              <a:rPr lang="ru-RU" sz="900"/>
              <a:t>услуги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14866" y="4288366"/>
            <a:ext cx="140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900"/>
              <a:t>Непродовольственные товары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14866" y="4969937"/>
            <a:ext cx="140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900"/>
              <a:t>Продовольственные товары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016915397" name="Диаграмма 1016915396"/>
          <p:cNvGraphicFramePr>
            <a:graphicFrameLocks/>
          </p:cNvGraphicFramePr>
          <p:nvPr/>
        </p:nvGraphicFramePr>
        <p:xfrm>
          <a:off x="1038911" y="1644905"/>
          <a:ext cx="4385563" cy="178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5" name="Google Shape;809;p51"/>
          <p:cNvSpPr txBox="1"/>
          <p:nvPr/>
        </p:nvSpPr>
        <p:spPr bwMode="auto">
          <a:xfrm>
            <a:off x="6764896" y="276444"/>
            <a:ext cx="5008606" cy="11116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>
                <a:ea typeface="Arial"/>
                <a:cs typeface="Arial"/>
              </a:rPr>
              <a:t>Муниципальные закупки</a:t>
            </a:r>
          </a:p>
        </p:txBody>
      </p:sp>
      <p:sp>
        <p:nvSpPr>
          <p:cNvPr id="50" name="Текст 2"/>
          <p:cNvSpPr txBox="1"/>
          <p:nvPr/>
        </p:nvSpPr>
        <p:spPr bwMode="auto">
          <a:xfrm>
            <a:off x="691978" y="4806778"/>
            <a:ext cx="10750379" cy="2215978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endParaRPr lang="ru-RU" sz="1200"/>
          </a:p>
          <a:p>
            <a:pPr marL="0" indent="0">
              <a:buNone/>
              <a:defRPr/>
            </a:pPr>
            <a:endParaRPr lang="en-US" sz="1200"/>
          </a:p>
          <a:p>
            <a:pPr marL="0" indent="0"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en-US" sz="100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7104109" y="3674261"/>
            <a:ext cx="3673849" cy="70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 u="none" strike="noStrike" cap="none">
                <a:ln>
                  <a:noFill/>
                </a:ln>
                <a:solidFill>
                  <a:schemeClr val="tx1"/>
                </a:solidFill>
                <a:latin typeface="+mj-lt"/>
                <a:cs typeface="Times New Roman"/>
              </a:rPr>
              <a:t>Справочно:  информация по процедурам размещения заказа, организованным и проведенным </a:t>
            </a:r>
            <a:r>
              <a:rPr lang="ru-RU" sz="900" b="0" i="0" u="none" strike="noStrike" cap="none">
                <a:ln>
                  <a:noFill/>
                </a:ln>
                <a:latin typeface="+mj-lt"/>
                <a:cs typeface="Times New Roman"/>
              </a:rPr>
              <a:t>ДЭР</a:t>
            </a:r>
            <a:endParaRPr lang="ru-RU" sz="1300" b="1" i="0" u="none" strike="noStrike" cap="none">
              <a:ln>
                <a:noFill/>
              </a:ln>
              <a:latin typeface="+mj-lt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29" name="Текст 2"/>
          <p:cNvSpPr txBox="1"/>
          <p:nvPr/>
        </p:nvSpPr>
        <p:spPr bwMode="auto">
          <a:xfrm>
            <a:off x="0" y="873211"/>
            <a:ext cx="6853883" cy="782594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52000">
              <a:lnSpc>
                <a:spcPct val="113999"/>
              </a:lnSpc>
              <a:spcBef>
                <a:spcPts val="0"/>
              </a:spcBef>
              <a:buNone/>
              <a:defRPr/>
            </a:pPr>
            <a:r>
              <a:rPr lang="ru-RU" sz="12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 01.04.2024 года</a:t>
            </a:r>
            <a:r>
              <a:rPr lang="ru-RU" sz="120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/>
          </a:p>
          <a:p>
            <a:pPr marL="0" lvl="0" indent="252000">
              <a:lnSpc>
                <a:spcPct val="113999"/>
              </a:lnSpc>
              <a:spcBef>
                <a:spcPts val="0"/>
              </a:spcBef>
              <a:buNone/>
              <a:defRPr/>
            </a:pPr>
            <a:r>
              <a:rPr lang="ru-RU" sz="1200"/>
              <a:t>собственные доходы бюджета города исполнены</a:t>
            </a:r>
            <a:r>
              <a:rPr lang="ru-RU" sz="1200">
                <a:solidFill>
                  <a:schemeClr val="tx1"/>
                </a:solidFill>
              </a:rPr>
              <a:t> на 20,1%, расходы – на 18,8%;</a:t>
            </a:r>
            <a:endParaRPr>
              <a:solidFill>
                <a:schemeClr val="tx1"/>
              </a:solidFill>
            </a:endParaRPr>
          </a:p>
          <a:p>
            <a:pPr marL="0" lvl="0" indent="252000">
              <a:lnSpc>
                <a:spcPct val="113999"/>
              </a:lnSpc>
              <a:spcBef>
                <a:spcPts val="0"/>
              </a:spcBef>
              <a:buNone/>
              <a:defRPr/>
            </a:pPr>
            <a:r>
              <a:rPr lang="ru-RU" sz="1200">
                <a:solidFill>
                  <a:schemeClr val="tx1"/>
                </a:solidFill>
              </a:rPr>
              <a:t>налоговые доходы составили 4,1 млрд.руб., неналоговые – 1,4 млрд.руб.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57128" y="295188"/>
            <a:ext cx="51058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500" b="1">
                <a:ea typeface="Arial"/>
                <a:cs typeface="Arial"/>
              </a:rPr>
              <a:t>Исполнение бюджета города</a:t>
            </a:r>
            <a:endParaRPr lang="ru-RU" sz="2500"/>
          </a:p>
        </p:txBody>
      </p:sp>
      <p:graphicFrame>
        <p:nvGraphicFramePr>
          <p:cNvPr id="331601698" name="Диаграмма 331601697"/>
          <p:cNvGraphicFramePr>
            <a:graphicFrameLocks/>
          </p:cNvGraphicFramePr>
          <p:nvPr/>
        </p:nvGraphicFramePr>
        <p:xfrm>
          <a:off x="487335" y="3871484"/>
          <a:ext cx="5488715" cy="270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960972" y="4738164"/>
            <a:ext cx="4658697" cy="113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19088" algn="l"/>
                <a:tab pos="342900" algn="l"/>
                <a:tab pos="498475" algn="l"/>
              </a:tabLst>
              <a:defRPr/>
            </a:pPr>
            <a:r>
              <a:rPr lang="ru-RU" sz="1200">
                <a:ea typeface="Times New Roman"/>
                <a:cs typeface="Arial"/>
              </a:rPr>
              <a:t>За март 2024 </a:t>
            </a:r>
            <a:r>
              <a:rPr lang="ru-RU" sz="1200" b="0" i="0" u="none" strike="noStrike" cap="none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года было </a:t>
            </a:r>
            <a:r>
              <a:rPr lang="ru-RU" sz="1200" b="1">
                <a:solidFill>
                  <a:schemeClr val="accent6">
                    <a:lumMod val="60000"/>
                    <a:lumOff val="40000"/>
                  </a:schemeClr>
                </a:solidFill>
                <a:ea typeface="Times New Roman"/>
                <a:cs typeface="Arial"/>
              </a:rPr>
              <a:t>заключено муниципальных контрактов</a:t>
            </a:r>
            <a:r>
              <a:rPr lang="ru-RU" sz="1200" b="0" i="0" u="none" strike="noStrike" cap="none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 на поставку товаров (оказание услуг, выполнение работ) на </a:t>
            </a:r>
            <a:r>
              <a:rPr lang="ru-RU" sz="1200" b="0" i="0" u="none" strike="noStrike" cap="none">
                <a:ln>
                  <a:noFill/>
                </a:ln>
                <a:ea typeface="Times New Roman"/>
                <a:cs typeface="Arial"/>
              </a:rPr>
              <a:t>общую сумму </a:t>
            </a:r>
            <a:r>
              <a:rPr lang="ru-RU" sz="1200" b="0" i="0" u="none" strike="noStrike" cap="none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1 358,1 </a:t>
            </a:r>
            <a:r>
              <a:rPr lang="ru-RU" sz="1200">
                <a:solidFill>
                  <a:schemeClr val="tx1"/>
                </a:solidFill>
                <a:ea typeface="Times New Roman"/>
                <a:cs typeface="Arial"/>
              </a:rPr>
              <a:t>млн.руб.</a:t>
            </a:r>
            <a:endParaRPr>
              <a:solidFill>
                <a:schemeClr val="tx1"/>
              </a:solidFill>
            </a:endParaRPr>
          </a:p>
          <a:p>
            <a:pPr marL="0" marR="0" lvl="0" algn="just" defTabSz="914400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19088" algn="l"/>
                <a:tab pos="342900" algn="l"/>
                <a:tab pos="498475" algn="l"/>
              </a:tabLst>
              <a:defRPr/>
            </a:pPr>
            <a:r>
              <a:rPr lang="ru-RU" sz="1200" b="1">
                <a:solidFill>
                  <a:schemeClr val="accent6">
                    <a:lumMod val="60000"/>
                    <a:lumOff val="40000"/>
                  </a:schemeClr>
                </a:solidFill>
                <a:ea typeface="Times New Roman"/>
                <a:cs typeface="Arial"/>
              </a:rPr>
              <a:t>Экономия бюджетных средств </a:t>
            </a:r>
            <a:r>
              <a:rPr lang="ru-RU" sz="1200" b="0" i="0" u="none" strike="noStrike" cap="none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за март 2024 года </a:t>
            </a:r>
            <a:r>
              <a:rPr lang="ru-RU" sz="1200">
                <a:ea typeface="Times New Roman"/>
                <a:cs typeface="Arial"/>
              </a:rPr>
              <a:t>составила </a:t>
            </a:r>
            <a:r>
              <a:rPr lang="ru-RU" sz="1200">
                <a:solidFill>
                  <a:schemeClr val="tx1"/>
                </a:solidFill>
                <a:ea typeface="Times New Roman"/>
                <a:cs typeface="Arial"/>
              </a:rPr>
              <a:t>66 млн.руб.</a:t>
            </a:r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935163" y="1280289"/>
          <a:ext cx="4858903" cy="1938312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261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7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4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9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>
                          <a:solidFill>
                            <a:schemeClr val="tx1"/>
                          </a:solidFill>
                        </a:rPr>
                        <a:t>март 2024 г.</a:t>
                      </a:r>
                      <a:endParaRPr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>
                          <a:solidFill>
                            <a:schemeClr val="tx1"/>
                          </a:solidFill>
                        </a:rPr>
                        <a:t>млн.руб.</a:t>
                      </a:r>
                      <a:endParaRPr lang="ru-RU" sz="9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>
                          <a:solidFill>
                            <a:schemeClr val="tx1"/>
                          </a:solidFill>
                        </a:rPr>
                        <a:t>январь-март</a:t>
                      </a:r>
                      <a:endParaRPr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>
                          <a:solidFill>
                            <a:schemeClr val="tx1"/>
                          </a:solidFill>
                        </a:rPr>
                        <a:t>2024 г.</a:t>
                      </a:r>
                      <a:endParaRPr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>
                          <a:solidFill>
                            <a:schemeClr val="tx1"/>
                          </a:solidFill>
                        </a:rPr>
                        <a:t>млн.руб.</a:t>
                      </a:r>
                      <a:endParaRPr lang="ru-RU" sz="9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100" b="0"/>
                        <a:t>Сумма начальной максимальной цены контракта</a:t>
                      </a: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ahoma"/>
                          <a:ea typeface="Arial"/>
                          <a:cs typeface="Arial"/>
                        </a:rPr>
                        <a:t>1 424,1</a:t>
                      </a:r>
                      <a:endParaRPr lang="ru-RU" sz="11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ahoma"/>
                          <a:ea typeface="Arial"/>
                          <a:cs typeface="Arial"/>
                        </a:rPr>
                        <a:t>3 310,5</a:t>
                      </a:r>
                      <a:endParaRPr lang="ru-RU" sz="11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100" b="0"/>
                        <a:t>Сумма контракта с победителем</a:t>
                      </a: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ahoma"/>
                          <a:ea typeface="Arial"/>
                          <a:cs typeface="Arial"/>
                        </a:rPr>
                        <a:t>1 358,1</a:t>
                      </a:r>
                      <a:endParaRPr lang="ru-RU" sz="11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ahoma"/>
                          <a:ea typeface="Arial"/>
                          <a:cs typeface="Arial"/>
                        </a:rPr>
                        <a:t>3 009,5</a:t>
                      </a:r>
                      <a:endParaRPr lang="ru-RU" sz="11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100" b="0"/>
                        <a:t>Сумма экономии</a:t>
                      </a: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ahoma"/>
                          <a:ea typeface="Arial"/>
                          <a:cs typeface="Arial"/>
                        </a:rPr>
                        <a:t>66,0</a:t>
                      </a:r>
                      <a:endParaRPr lang="ru-RU" sz="11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ahoma"/>
                          <a:ea typeface="Arial"/>
                          <a:cs typeface="Arial"/>
                        </a:rPr>
                        <a:t>301,1</a:t>
                      </a:r>
                      <a:endParaRPr lang="ru-RU" sz="11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дминистрация Нижний">
      <a:dk1>
        <a:srgbClr val="3F5170"/>
      </a:dk1>
      <a:lt1>
        <a:srgbClr val="FFFFFF"/>
      </a:lt1>
      <a:dk2>
        <a:srgbClr val="6B7C9B"/>
      </a:dk2>
      <a:lt2>
        <a:srgbClr val="F2F2F2"/>
      </a:lt2>
      <a:accent1>
        <a:srgbClr val="EF7D4B"/>
      </a:accent1>
      <a:accent2>
        <a:srgbClr val="B0C3E4"/>
      </a:accent2>
      <a:accent3>
        <a:srgbClr val="7BC3AA"/>
      </a:accent3>
      <a:accent4>
        <a:srgbClr val="9FE6CD"/>
      </a:accent4>
      <a:accent5>
        <a:srgbClr val="D6E7F8"/>
      </a:accent5>
      <a:accent6>
        <a:srgbClr val="D45731"/>
      </a:accent6>
      <a:hlink>
        <a:srgbClr val="6B7C9B"/>
      </a:hlink>
      <a:folHlink>
        <a:srgbClr val="0097A7"/>
      </a:folHlink>
    </a:clrScheme>
    <a:fontScheme name="Другая 2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727</Words>
  <Application>Microsoft Office PowerPoint</Application>
  <DocSecurity>0</DocSecurity>
  <PresentationFormat>Произвольный</PresentationFormat>
  <Paragraphs>204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Кузнецова Ксения Сергеевна</dc:creator>
  <cp:keywords/>
  <dc:description/>
  <cp:lastModifiedBy>mamaeva</cp:lastModifiedBy>
  <cp:revision>1119</cp:revision>
  <dcterms:created xsi:type="dcterms:W3CDTF">2020-08-30T06:20:20Z</dcterms:created>
  <dcterms:modified xsi:type="dcterms:W3CDTF">2024-06-05T13:58:13Z</dcterms:modified>
  <cp:category/>
  <dc:identifier/>
  <cp:contentStatus/>
  <dc:language/>
  <cp:version/>
</cp:coreProperties>
</file>